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7" d="100"/>
          <a:sy n="137" d="100"/>
        </p:scale>
        <p:origin x="86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938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6.png"/><Relationship Id="rId18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10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5" Type="http://schemas.openxmlformats.org/officeDocument/2006/relationships/image" Target="../media/image38.png"/><Relationship Id="rId10" Type="http://schemas.openxmlformats.org/officeDocument/2006/relationships/image" Target="../media/image35.png"/><Relationship Id="rId4" Type="http://schemas.openxmlformats.org/officeDocument/2006/relationships/image" Target="../media/image15.png"/><Relationship Id="rId9" Type="http://schemas.openxmlformats.org/officeDocument/2006/relationships/image" Target="../media/image34.png"/><Relationship Id="rId1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33.pn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6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43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5" y="821531"/>
            <a:ext cx="1428750" cy="142875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2857500" y="2536031"/>
            <a:ext cx="3429000" cy="5143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台灣鋼聯股份有限公司</a:t>
            </a:r>
            <a:endParaRPr lang="en-US" sz="2700" dirty="0"/>
          </a:p>
        </p:txBody>
      </p:sp>
      <p:sp>
        <p:nvSpPr>
          <p:cNvPr id="5" name="Text 1"/>
          <p:cNvSpPr/>
          <p:nvPr/>
        </p:nvSpPr>
        <p:spPr>
          <a:xfrm>
            <a:off x="3318407" y="3194026"/>
            <a:ext cx="2604879" cy="7271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1575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2025年資安改善執行項目</a:t>
            </a:r>
          </a:p>
          <a:p>
            <a:pPr marL="0" indent="0" algn="ctr">
              <a:buNone/>
            </a:pPr>
            <a:endParaRPr lang="en-US" sz="1575" dirty="0">
              <a:solidFill>
                <a:srgbClr val="FFFFFF"/>
              </a:solidFill>
              <a:latin typeface="Noto Sans" pitchFamily="34" charset="0"/>
              <a:ea typeface="Noto Sans" pitchFamily="34" charset="-122"/>
              <a:cs typeface="Noto Sans" pitchFamily="34" charset="-120"/>
            </a:endParaRPr>
          </a:p>
          <a:p>
            <a:pPr algn="ctr"/>
            <a:r>
              <a:rPr lang="zh-TW" altLang="en-US" sz="1575" dirty="0">
                <a:solidFill>
                  <a:srgbClr val="FFFFFF"/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年度 </a:t>
            </a:r>
            <a:r>
              <a:rPr lang="en-US" altLang="zh-TW" sz="1575" dirty="0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KPI</a:t>
            </a:r>
            <a:r>
              <a:rPr lang="zh-TW" altLang="en-US" sz="1575" dirty="0">
                <a:solidFill>
                  <a:srgbClr val="FFFFFF"/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：重大資安事件 </a:t>
            </a:r>
            <a:r>
              <a:rPr lang="en-US" altLang="zh-TW" sz="1575" dirty="0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0 </a:t>
            </a:r>
            <a:r>
              <a:rPr lang="zh-TW" altLang="en-US" sz="1575" dirty="0">
                <a:solidFill>
                  <a:srgbClr val="FFFFFF"/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件</a:t>
            </a:r>
          </a:p>
        </p:txBody>
      </p:sp>
      <p:sp>
        <p:nvSpPr>
          <p:cNvPr id="6" name="Text 2"/>
          <p:cNvSpPr/>
          <p:nvPr/>
        </p:nvSpPr>
        <p:spPr>
          <a:xfrm>
            <a:off x="4020592" y="4193381"/>
            <a:ext cx="1102789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2025年7月8日</a:t>
            </a:r>
            <a:endParaRPr lang="en-US" sz="1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85750" y="285750"/>
            <a:ext cx="8572500" cy="528638"/>
          </a:xfrm>
          <a:prstGeom prst="rect">
            <a:avLst/>
          </a:prstGeom>
          <a:solidFill>
            <a:srgbClr val="0066CC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1"/>
          <p:cNvSpPr/>
          <p:nvPr/>
        </p:nvSpPr>
        <p:spPr>
          <a:xfrm>
            <a:off x="285750" y="285750"/>
            <a:ext cx="8572500" cy="528638"/>
          </a:xfrm>
          <a:prstGeom prst="rect">
            <a:avLst/>
          </a:prstGeom>
          <a:noFill/>
          <a:ln/>
        </p:spPr>
        <p:txBody>
          <a:bodyPr wrap="none" lIns="170053" tIns="85090" rIns="170053" bIns="8509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資安改善執行項目概況</a:t>
            </a:r>
            <a:endParaRPr lang="en-US" sz="2025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1028700"/>
            <a:ext cx="4114800" cy="214312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85750" y="3314700"/>
            <a:ext cx="4114800" cy="307181"/>
          </a:xfrm>
          <a:prstGeom prst="rect">
            <a:avLst/>
          </a:prstGeom>
          <a:noFill/>
          <a:ln/>
        </p:spPr>
        <p:txBody>
          <a:bodyPr wrap="none" lIns="0" tIns="0" rIns="0" bIns="42545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0066CC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執行項目統計</a:t>
            </a:r>
            <a:endParaRPr lang="en-US" sz="13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" y="3764756"/>
            <a:ext cx="142875" cy="14287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00063" y="3729038"/>
            <a:ext cx="1486905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已完成項目：6項 (67%)</a:t>
            </a:r>
            <a:endParaRPr lang="en-US" sz="1046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0" y="4050506"/>
            <a:ext cx="142875" cy="142875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00063" y="4014788"/>
            <a:ext cx="162978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預計執行項目：3項 (33%)</a:t>
            </a:r>
            <a:endParaRPr lang="en-US" sz="1046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50" y="4336256"/>
            <a:ext cx="142875" cy="142875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500063" y="4300538"/>
            <a:ext cx="1510485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總計：9項資安改善項目</a:t>
            </a:r>
            <a:endParaRPr lang="en-US" sz="1046" dirty="0"/>
          </a:p>
        </p:txBody>
      </p:sp>
      <p:sp>
        <p:nvSpPr>
          <p:cNvPr id="13" name="Text 6"/>
          <p:cNvSpPr/>
          <p:nvPr/>
        </p:nvSpPr>
        <p:spPr>
          <a:xfrm>
            <a:off x="4743450" y="1028700"/>
            <a:ext cx="4114800" cy="307181"/>
          </a:xfrm>
          <a:prstGeom prst="rect">
            <a:avLst/>
          </a:prstGeom>
          <a:noFill/>
          <a:ln/>
        </p:spPr>
        <p:txBody>
          <a:bodyPr wrap="none" lIns="0" tIns="0" rIns="0" bIns="42545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0066CC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已完成項目</a:t>
            </a:r>
            <a:endParaRPr lang="en-US" sz="1350" dirty="0"/>
          </a:p>
        </p:txBody>
      </p:sp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3450" y="1478756"/>
            <a:ext cx="142875" cy="142875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4957763" y="1443038"/>
            <a:ext cx="114300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社交工程演練服務</a:t>
            </a:r>
            <a:endParaRPr lang="en-US" sz="1046" dirty="0"/>
          </a:p>
        </p:txBody>
      </p:sp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3450" y="1764506"/>
            <a:ext cx="142875" cy="142875"/>
          </a:xfrm>
          <a:prstGeom prst="rect">
            <a:avLst/>
          </a:prstGeom>
        </p:spPr>
      </p:pic>
      <p:sp>
        <p:nvSpPr>
          <p:cNvPr id="17" name="Text 8"/>
          <p:cNvSpPr/>
          <p:nvPr/>
        </p:nvSpPr>
        <p:spPr>
          <a:xfrm>
            <a:off x="4957763" y="1728788"/>
            <a:ext cx="114300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核心系統弱點掃瞄</a:t>
            </a:r>
            <a:endParaRPr lang="en-US" sz="1046" dirty="0"/>
          </a:p>
        </p:txBody>
      </p:sp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3450" y="2050256"/>
            <a:ext cx="178594" cy="142875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4993481" y="2014538"/>
            <a:ext cx="2410597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主機房備支援機房核心交換器更新10G</a:t>
            </a:r>
            <a:endParaRPr lang="en-US" sz="1046" dirty="0"/>
          </a:p>
        </p:txBody>
      </p:sp>
      <p:pic>
        <p:nvPicPr>
          <p:cNvPr id="2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43450" y="2336006"/>
            <a:ext cx="178594" cy="142875"/>
          </a:xfrm>
          <a:prstGeom prst="rect">
            <a:avLst/>
          </a:prstGeom>
        </p:spPr>
      </p:pic>
      <p:sp>
        <p:nvSpPr>
          <p:cNvPr id="21" name="Text 10"/>
          <p:cNvSpPr/>
          <p:nvPr/>
        </p:nvSpPr>
        <p:spPr>
          <a:xfrm>
            <a:off x="4993481" y="2300288"/>
            <a:ext cx="1701357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防毒軟體更換疊加EDR功能</a:t>
            </a:r>
            <a:endParaRPr lang="en-US" sz="1046" dirty="0"/>
          </a:p>
        </p:txBody>
      </p:sp>
      <p:pic>
        <p:nvPicPr>
          <p:cNvPr id="22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3450" y="2621756"/>
            <a:ext cx="142875" cy="142875"/>
          </a:xfrm>
          <a:prstGeom prst="rect">
            <a:avLst/>
          </a:prstGeom>
        </p:spPr>
      </p:pic>
      <p:sp>
        <p:nvSpPr>
          <p:cNvPr id="23" name="Text 11"/>
          <p:cNvSpPr/>
          <p:nvPr/>
        </p:nvSpPr>
        <p:spPr>
          <a:xfrm>
            <a:off x="4957763" y="2586038"/>
            <a:ext cx="1160441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CDN內容傳遞網路</a:t>
            </a:r>
            <a:endParaRPr lang="en-US" sz="1046" dirty="0"/>
          </a:p>
        </p:txBody>
      </p:sp>
      <p:pic>
        <p:nvPicPr>
          <p:cNvPr id="24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3450" y="2907506"/>
            <a:ext cx="125016" cy="142875"/>
          </a:xfrm>
          <a:prstGeom prst="rect">
            <a:avLst/>
          </a:prstGeom>
        </p:spPr>
      </p:pic>
      <p:sp>
        <p:nvSpPr>
          <p:cNvPr id="25" name="Text 12"/>
          <p:cNvSpPr/>
          <p:nvPr/>
        </p:nvSpPr>
        <p:spPr>
          <a:xfrm>
            <a:off x="4939903" y="2871788"/>
            <a:ext cx="2500313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公司對外網站滲透測試EIP電子簽核系統</a:t>
            </a:r>
            <a:endParaRPr lang="en-US" sz="1046" dirty="0"/>
          </a:p>
        </p:txBody>
      </p:sp>
      <p:sp>
        <p:nvSpPr>
          <p:cNvPr id="26" name="Text 13"/>
          <p:cNvSpPr/>
          <p:nvPr/>
        </p:nvSpPr>
        <p:spPr>
          <a:xfrm>
            <a:off x="4743450" y="3228975"/>
            <a:ext cx="4114800" cy="307181"/>
          </a:xfrm>
          <a:prstGeom prst="rect">
            <a:avLst/>
          </a:prstGeom>
          <a:noFill/>
          <a:ln/>
        </p:spPr>
        <p:txBody>
          <a:bodyPr wrap="none" lIns="0" tIns="0" rIns="0" bIns="42545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0066CC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預計執行項目</a:t>
            </a:r>
            <a:endParaRPr lang="en-US" sz="1350" dirty="0"/>
          </a:p>
        </p:txBody>
      </p:sp>
      <p:pic>
        <p:nvPicPr>
          <p:cNvPr id="27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43450" y="3679031"/>
            <a:ext cx="160734" cy="142875"/>
          </a:xfrm>
          <a:prstGeom prst="rect">
            <a:avLst/>
          </a:prstGeom>
        </p:spPr>
      </p:pic>
      <p:sp>
        <p:nvSpPr>
          <p:cNvPr id="28" name="Text 14"/>
          <p:cNvSpPr/>
          <p:nvPr/>
        </p:nvSpPr>
        <p:spPr>
          <a:xfrm>
            <a:off x="4975622" y="3643313"/>
            <a:ext cx="2652061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建置資通安全威脅偵測管理(SOC)監控服務</a:t>
            </a:r>
            <a:endParaRPr lang="en-US" sz="1046" dirty="0"/>
          </a:p>
        </p:txBody>
      </p:sp>
      <p:pic>
        <p:nvPicPr>
          <p:cNvPr id="29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43450" y="3964781"/>
            <a:ext cx="142875" cy="142875"/>
          </a:xfrm>
          <a:prstGeom prst="rect">
            <a:avLst/>
          </a:prstGeom>
        </p:spPr>
      </p:pic>
      <p:sp>
        <p:nvSpPr>
          <p:cNvPr id="30" name="Text 15"/>
          <p:cNvSpPr/>
          <p:nvPr/>
        </p:nvSpPr>
        <p:spPr>
          <a:xfrm>
            <a:off x="4957763" y="3929063"/>
            <a:ext cx="2428875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虛擬系統主機汰舊換新且建置備援機制</a:t>
            </a:r>
            <a:endParaRPr lang="en-US" sz="1046" dirty="0"/>
          </a:p>
        </p:txBody>
      </p:sp>
      <p:pic>
        <p:nvPicPr>
          <p:cNvPr id="31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43450" y="4250531"/>
            <a:ext cx="125016" cy="142875"/>
          </a:xfrm>
          <a:prstGeom prst="rect">
            <a:avLst/>
          </a:prstGeom>
        </p:spPr>
      </p:pic>
      <p:sp>
        <p:nvSpPr>
          <p:cNvPr id="32" name="Text 16"/>
          <p:cNvSpPr/>
          <p:nvPr/>
        </p:nvSpPr>
        <p:spPr>
          <a:xfrm>
            <a:off x="4939903" y="4214813"/>
            <a:ext cx="213813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對子公司站台對站台VPN設備更新</a:t>
            </a:r>
            <a:endParaRPr lang="en-US" sz="104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285750" y="285750"/>
            <a:ext cx="8572500" cy="528638"/>
          </a:xfrm>
          <a:prstGeom prst="rect">
            <a:avLst/>
          </a:prstGeom>
          <a:solidFill>
            <a:srgbClr val="0066CC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1"/>
          <p:cNvSpPr/>
          <p:nvPr/>
        </p:nvSpPr>
        <p:spPr>
          <a:xfrm>
            <a:off x="285750" y="285750"/>
            <a:ext cx="8572500" cy="528638"/>
          </a:xfrm>
          <a:prstGeom prst="rect">
            <a:avLst/>
          </a:prstGeom>
          <a:noFill/>
          <a:ln/>
        </p:spPr>
        <p:txBody>
          <a:bodyPr wrap="none" lIns="170053" tIns="85090" rIns="170053" bIns="8509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社交工程演練服務</a:t>
            </a:r>
            <a:endParaRPr lang="en-US" sz="2025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45" y="1028700"/>
            <a:ext cx="4107210" cy="2143125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285750" y="3314700"/>
            <a:ext cx="4114800" cy="714375"/>
          </a:xfrm>
          <a:prstGeom prst="rect">
            <a:avLst/>
          </a:prstGeom>
          <a:solidFill>
            <a:srgbClr val="F0F7F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7" name="Shape 3"/>
          <p:cNvSpPr/>
          <p:nvPr/>
        </p:nvSpPr>
        <p:spPr>
          <a:xfrm>
            <a:off x="285750" y="3314700"/>
            <a:ext cx="28575" cy="714375"/>
          </a:xfrm>
          <a:prstGeom prst="rect">
            <a:avLst/>
          </a:prstGeom>
          <a:solidFill>
            <a:srgbClr val="0066CC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8" name="Text 4"/>
          <p:cNvSpPr/>
          <p:nvPr/>
        </p:nvSpPr>
        <p:spPr>
          <a:xfrm>
            <a:off x="392906" y="3421856"/>
            <a:ext cx="3900488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238" b="1" dirty="0">
                <a:solidFill>
                  <a:srgbClr val="0066CC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執行狀態：已完成</a:t>
            </a:r>
            <a:endParaRPr lang="en-US" sz="1238" dirty="0"/>
          </a:p>
        </p:txBody>
      </p:sp>
      <p:sp>
        <p:nvSpPr>
          <p:cNvPr id="9" name="Text 5"/>
          <p:cNvSpPr/>
          <p:nvPr/>
        </p:nvSpPr>
        <p:spPr>
          <a:xfrm>
            <a:off x="392906" y="3729038"/>
            <a:ext cx="3900488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透過社交工程演練，提升員工資安意識，降低人為安全風險。 </a:t>
            </a:r>
            <a:endParaRPr lang="en-US" sz="942" dirty="0"/>
          </a:p>
        </p:txBody>
      </p:sp>
      <p:sp>
        <p:nvSpPr>
          <p:cNvPr id="10" name="Text 6"/>
          <p:cNvSpPr/>
          <p:nvPr/>
        </p:nvSpPr>
        <p:spPr>
          <a:xfrm>
            <a:off x="285750" y="4171950"/>
            <a:ext cx="4114800" cy="307181"/>
          </a:xfrm>
          <a:prstGeom prst="rect">
            <a:avLst/>
          </a:prstGeom>
          <a:noFill/>
          <a:ln/>
        </p:spPr>
        <p:txBody>
          <a:bodyPr wrap="none" lIns="0" tIns="0" rIns="0" bIns="42545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0066CC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演練目的</a:t>
            </a:r>
            <a:endParaRPr lang="en-US" sz="13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312" y="4231547"/>
            <a:ext cx="142875" cy="142875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571625" y="4195829"/>
            <a:ext cx="1857375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評估員工對釣魚郵件的警覺性</a:t>
            </a:r>
            <a:endParaRPr lang="en-US" sz="1046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312" y="4800599"/>
            <a:ext cx="178594" cy="142875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607343" y="4764880"/>
            <a:ext cx="1857375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提升員工資安意識與防護能力</a:t>
            </a:r>
            <a:endParaRPr lang="en-US" sz="1046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7312" y="4503010"/>
            <a:ext cx="142875" cy="142875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571625" y="4467291"/>
            <a:ext cx="171450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降低企業資安事件發生機率</a:t>
            </a:r>
            <a:endParaRPr lang="en-US" sz="1046" dirty="0"/>
          </a:p>
        </p:txBody>
      </p:sp>
      <p:sp>
        <p:nvSpPr>
          <p:cNvPr id="17" name="Text 10"/>
          <p:cNvSpPr/>
          <p:nvPr/>
        </p:nvSpPr>
        <p:spPr>
          <a:xfrm>
            <a:off x="4743450" y="1028700"/>
            <a:ext cx="4114800" cy="307181"/>
          </a:xfrm>
          <a:prstGeom prst="rect">
            <a:avLst/>
          </a:prstGeom>
          <a:noFill/>
          <a:ln/>
        </p:spPr>
        <p:txBody>
          <a:bodyPr wrap="none" lIns="0" tIns="0" rIns="0" bIns="42545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0066CC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演練方式</a:t>
            </a:r>
            <a:endParaRPr lang="en-US" sz="1350" dirty="0"/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3450" y="1478756"/>
            <a:ext cx="142875" cy="142875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4957763" y="1443038"/>
            <a:ext cx="1857375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模擬釣魚郵件發送至員工信箱</a:t>
            </a:r>
            <a:endParaRPr lang="en-US" sz="1046" dirty="0"/>
          </a:p>
        </p:txBody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3450" y="1800225"/>
            <a:ext cx="178594" cy="142875"/>
          </a:xfrm>
          <a:prstGeom prst="rect">
            <a:avLst/>
          </a:prstGeom>
        </p:spPr>
      </p:pic>
      <p:sp>
        <p:nvSpPr>
          <p:cNvPr id="21" name="Text 12"/>
          <p:cNvSpPr/>
          <p:nvPr/>
        </p:nvSpPr>
        <p:spPr>
          <a:xfrm>
            <a:off x="4993481" y="1764506"/>
            <a:ext cx="1857375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追蹤員工點擊可疑連結的行為</a:t>
            </a:r>
            <a:endParaRPr lang="en-US" sz="1046" dirty="0"/>
          </a:p>
        </p:txBody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3450" y="2121694"/>
            <a:ext cx="107156" cy="142875"/>
          </a:xfrm>
          <a:prstGeom prst="rect">
            <a:avLst/>
          </a:prstGeom>
        </p:spPr>
      </p:pic>
      <p:sp>
        <p:nvSpPr>
          <p:cNvPr id="23" name="Text 13"/>
          <p:cNvSpPr/>
          <p:nvPr/>
        </p:nvSpPr>
        <p:spPr>
          <a:xfrm>
            <a:off x="4922044" y="2085975"/>
            <a:ext cx="1571625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記錄開啟可疑附件的情況</a:t>
            </a:r>
            <a:endParaRPr lang="en-US" sz="1046" dirty="0"/>
          </a:p>
        </p:txBody>
      </p:sp>
      <p:pic>
        <p:nvPicPr>
          <p:cNvPr id="24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3450" y="2443163"/>
            <a:ext cx="107156" cy="142875"/>
          </a:xfrm>
          <a:prstGeom prst="rect">
            <a:avLst/>
          </a:prstGeom>
        </p:spPr>
      </p:pic>
      <p:sp>
        <p:nvSpPr>
          <p:cNvPr id="25" name="Text 14"/>
          <p:cNvSpPr/>
          <p:nvPr/>
        </p:nvSpPr>
        <p:spPr>
          <a:xfrm>
            <a:off x="4922044" y="2407444"/>
            <a:ext cx="2143125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統計分析演練結果並提出改善建議</a:t>
            </a:r>
            <a:endParaRPr lang="en-US" sz="1046" dirty="0"/>
          </a:p>
        </p:txBody>
      </p:sp>
      <p:sp>
        <p:nvSpPr>
          <p:cNvPr id="26" name="Text 15"/>
          <p:cNvSpPr/>
          <p:nvPr/>
        </p:nvSpPr>
        <p:spPr>
          <a:xfrm>
            <a:off x="4743450" y="2792866"/>
            <a:ext cx="1558119" cy="250710"/>
          </a:xfrm>
          <a:prstGeom prst="rect">
            <a:avLst/>
          </a:prstGeom>
          <a:noFill/>
          <a:ln/>
        </p:spPr>
        <p:txBody>
          <a:bodyPr wrap="none" lIns="0" tIns="0" rIns="0" bIns="42545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 err="1">
                <a:solidFill>
                  <a:srgbClr val="0066CC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演練</a:t>
            </a:r>
            <a:r>
              <a:rPr lang="zh-TW" altLang="en-US" sz="1350" b="1" dirty="0">
                <a:solidFill>
                  <a:srgbClr val="0066CC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統計結果與措施</a:t>
            </a:r>
            <a:endParaRPr lang="en-US" sz="1350" dirty="0"/>
          </a:p>
        </p:txBody>
      </p:sp>
      <p:pic>
        <p:nvPicPr>
          <p:cNvPr id="27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43450" y="3214688"/>
            <a:ext cx="142875" cy="142875"/>
          </a:xfrm>
          <a:prstGeom prst="rect">
            <a:avLst/>
          </a:prstGeom>
        </p:spPr>
      </p:pic>
      <p:sp>
        <p:nvSpPr>
          <p:cNvPr id="28" name="Text 16"/>
          <p:cNvSpPr/>
          <p:nvPr/>
        </p:nvSpPr>
        <p:spPr>
          <a:xfrm>
            <a:off x="4957763" y="3205655"/>
            <a:ext cx="3518592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zh-TW" altLang="en-US" sz="1046" dirty="0"/>
              <a:t>惡意郵件開啟率為</a:t>
            </a:r>
            <a:r>
              <a:rPr lang="en-US" altLang="zh-TW" sz="1046" dirty="0"/>
              <a:t>8.6%, </a:t>
            </a:r>
            <a:r>
              <a:rPr lang="zh-TW" altLang="en-US" sz="1046" dirty="0"/>
              <a:t>點選率為</a:t>
            </a:r>
            <a:r>
              <a:rPr lang="en-US" altLang="zh-TW" sz="1046" dirty="0"/>
              <a:t>6.4%, </a:t>
            </a:r>
            <a:r>
              <a:rPr lang="zh-TW" altLang="en-US" sz="1046" dirty="0"/>
              <a:t>惡意附件開啟率為</a:t>
            </a:r>
            <a:r>
              <a:rPr lang="en-US" altLang="zh-TW" sz="1046" dirty="0"/>
              <a:t>7.4</a:t>
            </a:r>
            <a:endParaRPr lang="en-US" sz="1046" dirty="0"/>
          </a:p>
        </p:txBody>
      </p:sp>
      <p:pic>
        <p:nvPicPr>
          <p:cNvPr id="29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3450" y="3536156"/>
            <a:ext cx="178594" cy="142875"/>
          </a:xfrm>
          <a:prstGeom prst="rect">
            <a:avLst/>
          </a:prstGeom>
        </p:spPr>
      </p:pic>
      <p:sp>
        <p:nvSpPr>
          <p:cNvPr id="30" name="Text 17"/>
          <p:cNvSpPr/>
          <p:nvPr/>
        </p:nvSpPr>
        <p:spPr>
          <a:xfrm>
            <a:off x="4993481" y="3526803"/>
            <a:ext cx="4185441" cy="16158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zh-TW" altLang="en-US" sz="1050" dirty="0"/>
              <a:t>測試對象</a:t>
            </a:r>
            <a:r>
              <a:rPr lang="en-US" altLang="zh-TW" sz="1050" dirty="0"/>
              <a:t>:81</a:t>
            </a:r>
            <a:r>
              <a:rPr lang="zh-TW" altLang="en-US" sz="1050" dirty="0"/>
              <a:t>個使用者電子郵件帳號。總發信量</a:t>
            </a:r>
            <a:r>
              <a:rPr lang="en-US" altLang="zh-TW" sz="1050" dirty="0"/>
              <a:t>:243</a:t>
            </a:r>
            <a:r>
              <a:rPr lang="zh-TW" altLang="en-US" sz="1050" dirty="0"/>
              <a:t>封社交工程演練郵件</a:t>
            </a:r>
            <a:endParaRPr lang="en-US" sz="1046" dirty="0"/>
          </a:p>
        </p:txBody>
      </p:sp>
      <p:pic>
        <p:nvPicPr>
          <p:cNvPr id="31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3450" y="3857625"/>
            <a:ext cx="125016" cy="142875"/>
          </a:xfrm>
          <a:prstGeom prst="rect">
            <a:avLst/>
          </a:prstGeom>
        </p:spPr>
      </p:pic>
      <p:sp>
        <p:nvSpPr>
          <p:cNvPr id="32" name="Text 18"/>
          <p:cNvSpPr/>
          <p:nvPr/>
        </p:nvSpPr>
        <p:spPr>
          <a:xfrm>
            <a:off x="4939903" y="3848592"/>
            <a:ext cx="3327834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zh-TW" alt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已針對員工</a:t>
            </a:r>
            <a:r>
              <a:rPr lang="en-US" altLang="zh-TW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(</a:t>
            </a:r>
            <a:r>
              <a:rPr lang="zh-TW" alt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包含全部已開啟釣魚信件者</a:t>
            </a:r>
            <a:r>
              <a:rPr lang="en-US" altLang="zh-TW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)</a:t>
            </a:r>
            <a:r>
              <a:rPr lang="zh-TW" alt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做實體教育訓練</a:t>
            </a:r>
            <a:endParaRPr lang="en-US" sz="1046" dirty="0"/>
          </a:p>
        </p:txBody>
      </p:sp>
      <p:pic>
        <p:nvPicPr>
          <p:cNvPr id="33" name="Image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43450" y="4179094"/>
            <a:ext cx="142875" cy="142875"/>
          </a:xfrm>
          <a:prstGeom prst="rect">
            <a:avLst/>
          </a:prstGeom>
        </p:spPr>
      </p:pic>
      <p:sp>
        <p:nvSpPr>
          <p:cNvPr id="34" name="Text 19"/>
          <p:cNvSpPr/>
          <p:nvPr/>
        </p:nvSpPr>
        <p:spPr>
          <a:xfrm>
            <a:off x="4957763" y="4170061"/>
            <a:ext cx="2019784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 err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建議每</a:t>
            </a:r>
            <a:r>
              <a:rPr lang="zh-TW" alt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半年</a:t>
            </a:r>
            <a:r>
              <a:rPr lang="en-US" sz="1046" dirty="0" err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進行一次社交工程演練</a:t>
            </a:r>
            <a:endParaRPr lang="en-US" sz="1046" dirty="0"/>
          </a:p>
        </p:txBody>
      </p:sp>
      <p:pic>
        <p:nvPicPr>
          <p:cNvPr id="35" name="圖片 34">
            <a:extLst>
              <a:ext uri="{FF2B5EF4-FFF2-40B4-BE49-F238E27FC236}">
                <a16:creationId xmlns:a16="http://schemas.microsoft.com/office/drawing/2014/main" id="{3A3877C4-BCA7-29A2-847E-AFF0E62F9F2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80241" y="4135408"/>
            <a:ext cx="4940938" cy="9933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285750" y="285750"/>
            <a:ext cx="8572500" cy="528638"/>
          </a:xfrm>
          <a:prstGeom prst="rect">
            <a:avLst/>
          </a:prstGeom>
          <a:solidFill>
            <a:srgbClr val="0066CC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1"/>
          <p:cNvSpPr/>
          <p:nvPr/>
        </p:nvSpPr>
        <p:spPr>
          <a:xfrm>
            <a:off x="285750" y="285750"/>
            <a:ext cx="8572500" cy="528638"/>
          </a:xfrm>
          <a:prstGeom prst="rect">
            <a:avLst/>
          </a:prstGeom>
          <a:noFill/>
          <a:ln/>
        </p:spPr>
        <p:txBody>
          <a:bodyPr wrap="none" lIns="170053" tIns="85090" rIns="170053" bIns="8509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核心系統弱點掃描結果</a:t>
            </a:r>
            <a:endParaRPr lang="en-US" sz="2025" dirty="0"/>
          </a:p>
        </p:txBody>
      </p:sp>
      <p:sp>
        <p:nvSpPr>
          <p:cNvPr id="5" name="Shape 2"/>
          <p:cNvSpPr/>
          <p:nvPr/>
        </p:nvSpPr>
        <p:spPr>
          <a:xfrm>
            <a:off x="285750" y="1028700"/>
            <a:ext cx="4114800" cy="1485900"/>
          </a:xfrm>
          <a:prstGeom prst="rect">
            <a:avLst/>
          </a:prstGeom>
          <a:solidFill>
            <a:srgbClr val="F0F7F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6" name="Shape 3"/>
          <p:cNvSpPr/>
          <p:nvPr/>
        </p:nvSpPr>
        <p:spPr>
          <a:xfrm>
            <a:off x="285750" y="1028700"/>
            <a:ext cx="28575" cy="1485900"/>
          </a:xfrm>
          <a:prstGeom prst="rect">
            <a:avLst/>
          </a:prstGeom>
          <a:solidFill>
            <a:srgbClr val="0066CC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7" name="Text 4"/>
          <p:cNvSpPr/>
          <p:nvPr/>
        </p:nvSpPr>
        <p:spPr>
          <a:xfrm>
            <a:off x="392906" y="1135856"/>
            <a:ext cx="3900488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238" b="1" dirty="0">
                <a:solidFill>
                  <a:srgbClr val="0066CC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掃描概況</a:t>
            </a:r>
            <a:endParaRPr lang="en-US" sz="1238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6" y="1478756"/>
            <a:ext cx="125016" cy="14287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89359" y="1443038"/>
            <a:ext cx="1633351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掃描日期：2025年5月8日</a:t>
            </a:r>
            <a:endParaRPr lang="en-US" sz="1046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6" y="1800225"/>
            <a:ext cx="142875" cy="142875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607219" y="1764506"/>
            <a:ext cx="2604901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掃描範圍：41個IP位址（實際掃描39台）</a:t>
            </a:r>
            <a:endParaRPr lang="en-US" sz="1046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6" y="2121694"/>
            <a:ext cx="142875" cy="142875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607219" y="2085975"/>
            <a:ext cx="2024276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掃描工具：Tenable Nessus Pro</a:t>
            </a:r>
            <a:endParaRPr lang="en-US" sz="1046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536" y="2586038"/>
            <a:ext cx="3900735" cy="2143125"/>
          </a:xfrm>
          <a:prstGeom prst="rect">
            <a:avLst/>
          </a:prstGeom>
        </p:spPr>
      </p:pic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210" y="3000155"/>
            <a:ext cx="142875" cy="142875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632523" y="2973366"/>
            <a:ext cx="92812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D32F2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Critical (嚴重)</a:t>
            </a:r>
            <a:endParaRPr lang="en-US" sz="1046" dirty="0"/>
          </a:p>
        </p:txBody>
      </p:sp>
      <p:sp>
        <p:nvSpPr>
          <p:cNvPr id="18" name="Text 10"/>
          <p:cNvSpPr/>
          <p:nvPr/>
        </p:nvSpPr>
        <p:spPr>
          <a:xfrm>
            <a:off x="1560652" y="2973366"/>
            <a:ext cx="44921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：36個</a:t>
            </a:r>
            <a:endParaRPr lang="en-US" sz="1046" dirty="0"/>
          </a:p>
        </p:txBody>
      </p:sp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210" y="3321624"/>
            <a:ext cx="142875" cy="142875"/>
          </a:xfrm>
          <a:prstGeom prst="rect">
            <a:avLst/>
          </a:prstGeom>
        </p:spPr>
      </p:pic>
      <p:sp>
        <p:nvSpPr>
          <p:cNvPr id="20" name="Text 11"/>
          <p:cNvSpPr/>
          <p:nvPr/>
        </p:nvSpPr>
        <p:spPr>
          <a:xfrm>
            <a:off x="632523" y="3294835"/>
            <a:ext cx="89983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57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High (高風險)</a:t>
            </a:r>
            <a:endParaRPr lang="en-US" sz="1046" dirty="0"/>
          </a:p>
        </p:txBody>
      </p:sp>
      <p:sp>
        <p:nvSpPr>
          <p:cNvPr id="21" name="Text 12"/>
          <p:cNvSpPr/>
          <p:nvPr/>
        </p:nvSpPr>
        <p:spPr>
          <a:xfrm>
            <a:off x="1532356" y="3294835"/>
            <a:ext cx="44921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：68個</a:t>
            </a:r>
            <a:endParaRPr lang="en-US" sz="1046" dirty="0"/>
          </a:p>
        </p:txBody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210" y="3643093"/>
            <a:ext cx="37505" cy="142875"/>
          </a:xfrm>
          <a:prstGeom prst="rect">
            <a:avLst/>
          </a:prstGeom>
        </p:spPr>
      </p:pic>
      <p:sp>
        <p:nvSpPr>
          <p:cNvPr id="23" name="Text 13"/>
          <p:cNvSpPr/>
          <p:nvPr/>
        </p:nvSpPr>
        <p:spPr>
          <a:xfrm>
            <a:off x="527152" y="3616304"/>
            <a:ext cx="115000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BC02D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Medium (中風險)</a:t>
            </a:r>
            <a:endParaRPr lang="en-US" sz="1046" dirty="0"/>
          </a:p>
        </p:txBody>
      </p:sp>
      <p:sp>
        <p:nvSpPr>
          <p:cNvPr id="24" name="Text 14"/>
          <p:cNvSpPr/>
          <p:nvPr/>
        </p:nvSpPr>
        <p:spPr>
          <a:xfrm>
            <a:off x="1677156" y="3616304"/>
            <a:ext cx="53092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：309個</a:t>
            </a:r>
            <a:endParaRPr lang="en-US" sz="1046" dirty="0"/>
          </a:p>
        </p:txBody>
      </p:sp>
      <p:pic>
        <p:nvPicPr>
          <p:cNvPr id="25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8210" y="3964562"/>
            <a:ext cx="142875" cy="142875"/>
          </a:xfrm>
          <a:prstGeom prst="rect">
            <a:avLst/>
          </a:prstGeom>
        </p:spPr>
      </p:pic>
      <p:sp>
        <p:nvSpPr>
          <p:cNvPr id="26" name="Text 15"/>
          <p:cNvSpPr/>
          <p:nvPr/>
        </p:nvSpPr>
        <p:spPr>
          <a:xfrm>
            <a:off x="632523" y="3937772"/>
            <a:ext cx="85125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388E3C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Low (低風險)</a:t>
            </a:r>
            <a:endParaRPr lang="en-US" sz="1046" dirty="0"/>
          </a:p>
        </p:txBody>
      </p:sp>
      <p:sp>
        <p:nvSpPr>
          <p:cNvPr id="27" name="Text 16"/>
          <p:cNvSpPr/>
          <p:nvPr/>
        </p:nvSpPr>
        <p:spPr>
          <a:xfrm>
            <a:off x="1483773" y="3937772"/>
            <a:ext cx="44921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：63個</a:t>
            </a:r>
            <a:endParaRPr lang="en-US" sz="1046" dirty="0"/>
          </a:p>
        </p:txBody>
      </p:sp>
      <p:sp>
        <p:nvSpPr>
          <p:cNvPr id="28" name="Text 17"/>
          <p:cNvSpPr/>
          <p:nvPr/>
        </p:nvSpPr>
        <p:spPr>
          <a:xfrm>
            <a:off x="4743450" y="1028700"/>
            <a:ext cx="4114800" cy="307181"/>
          </a:xfrm>
          <a:prstGeom prst="rect">
            <a:avLst/>
          </a:prstGeom>
          <a:noFill/>
          <a:ln/>
        </p:spPr>
        <p:txBody>
          <a:bodyPr wrap="none" lIns="0" tIns="0" rIns="0" bIns="42545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0066CC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主要弱點類型</a:t>
            </a:r>
            <a:endParaRPr lang="en-US" sz="1350" dirty="0"/>
          </a:p>
        </p:txBody>
      </p:sp>
      <p:pic>
        <p:nvPicPr>
          <p:cNvPr id="29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43450" y="1478756"/>
            <a:ext cx="142875" cy="142875"/>
          </a:xfrm>
          <a:prstGeom prst="rect">
            <a:avLst/>
          </a:prstGeom>
        </p:spPr>
      </p:pic>
      <p:sp>
        <p:nvSpPr>
          <p:cNvPr id="30" name="Text 18"/>
          <p:cNvSpPr/>
          <p:nvPr/>
        </p:nvSpPr>
        <p:spPr>
          <a:xfrm>
            <a:off x="4957763" y="1443038"/>
            <a:ext cx="2103695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ESXi多重弱點 (VMSA-2022-0004)</a:t>
            </a:r>
            <a:endParaRPr lang="en-US" sz="1046" dirty="0"/>
          </a:p>
        </p:txBody>
      </p:sp>
      <p:pic>
        <p:nvPicPr>
          <p:cNvPr id="31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3450" y="1800225"/>
            <a:ext cx="178594" cy="142875"/>
          </a:xfrm>
          <a:prstGeom prst="rect">
            <a:avLst/>
          </a:prstGeom>
        </p:spPr>
      </p:pic>
      <p:sp>
        <p:nvSpPr>
          <p:cNvPr id="32" name="Text 19"/>
          <p:cNvSpPr/>
          <p:nvPr/>
        </p:nvSpPr>
        <p:spPr>
          <a:xfrm>
            <a:off x="4993481" y="1764506"/>
            <a:ext cx="1789509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SNMP預設社群名稱 (public)</a:t>
            </a:r>
            <a:endParaRPr lang="en-US" sz="1046" dirty="0"/>
          </a:p>
        </p:txBody>
      </p:sp>
      <p:pic>
        <p:nvPicPr>
          <p:cNvPr id="33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3450" y="2121694"/>
            <a:ext cx="125016" cy="142875"/>
          </a:xfrm>
          <a:prstGeom prst="rect">
            <a:avLst/>
          </a:prstGeom>
        </p:spPr>
      </p:pic>
      <p:sp>
        <p:nvSpPr>
          <p:cNvPr id="34" name="Text 20"/>
          <p:cNvSpPr/>
          <p:nvPr/>
        </p:nvSpPr>
        <p:spPr>
          <a:xfrm>
            <a:off x="4939903" y="2085975"/>
            <a:ext cx="2110699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SSL中等強度加密套件 (SWEET32)</a:t>
            </a:r>
            <a:endParaRPr lang="en-US" sz="1046" dirty="0"/>
          </a:p>
        </p:txBody>
      </p:sp>
      <p:pic>
        <p:nvPicPr>
          <p:cNvPr id="35" name="Image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43450" y="2443163"/>
            <a:ext cx="142875" cy="142875"/>
          </a:xfrm>
          <a:prstGeom prst="rect">
            <a:avLst/>
          </a:prstGeom>
        </p:spPr>
      </p:pic>
      <p:sp>
        <p:nvSpPr>
          <p:cNvPr id="36" name="Text 21"/>
          <p:cNvSpPr/>
          <p:nvPr/>
        </p:nvSpPr>
        <p:spPr>
          <a:xfrm>
            <a:off x="4957763" y="2407444"/>
            <a:ext cx="148163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IPMI v2.0密碼雜湊洩漏</a:t>
            </a:r>
            <a:endParaRPr lang="en-US" sz="1046" dirty="0"/>
          </a:p>
        </p:txBody>
      </p:sp>
      <p:pic>
        <p:nvPicPr>
          <p:cNvPr id="37" name="Image 1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450" y="2764631"/>
            <a:ext cx="142875" cy="142875"/>
          </a:xfrm>
          <a:prstGeom prst="rect">
            <a:avLst/>
          </a:prstGeom>
        </p:spPr>
      </p:pic>
      <p:sp>
        <p:nvSpPr>
          <p:cNvPr id="38" name="Text 22"/>
          <p:cNvSpPr/>
          <p:nvPr/>
        </p:nvSpPr>
        <p:spPr>
          <a:xfrm>
            <a:off x="4957763" y="2728913"/>
            <a:ext cx="3468458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VMware vCenter Server SSRF弱點 (VMSA-2022-0018)</a:t>
            </a:r>
            <a:endParaRPr lang="en-US" sz="1046" dirty="0"/>
          </a:p>
        </p:txBody>
      </p:sp>
      <p:pic>
        <p:nvPicPr>
          <p:cNvPr id="39" name="Image 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43450" y="3086100"/>
            <a:ext cx="142875" cy="142875"/>
          </a:xfrm>
          <a:prstGeom prst="rect">
            <a:avLst/>
          </a:prstGeom>
        </p:spPr>
      </p:pic>
      <p:sp>
        <p:nvSpPr>
          <p:cNvPr id="40" name="Text 23"/>
          <p:cNvSpPr/>
          <p:nvPr/>
        </p:nvSpPr>
        <p:spPr>
          <a:xfrm>
            <a:off x="4957763" y="3050381"/>
            <a:ext cx="1332616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iSCSI未驗證目標偵測</a:t>
            </a:r>
            <a:endParaRPr lang="en-US" sz="1046" dirty="0"/>
          </a:p>
        </p:txBody>
      </p:sp>
      <p:sp>
        <p:nvSpPr>
          <p:cNvPr id="41" name="Text 24"/>
          <p:cNvSpPr/>
          <p:nvPr/>
        </p:nvSpPr>
        <p:spPr>
          <a:xfrm>
            <a:off x="4743450" y="3407569"/>
            <a:ext cx="4114800" cy="307181"/>
          </a:xfrm>
          <a:prstGeom prst="rect">
            <a:avLst/>
          </a:prstGeom>
          <a:noFill/>
          <a:ln/>
        </p:spPr>
        <p:txBody>
          <a:bodyPr wrap="none" lIns="0" tIns="0" rIns="0" bIns="42545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0066CC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弱點掃描建議</a:t>
            </a:r>
            <a:endParaRPr lang="en-US" sz="1350" dirty="0"/>
          </a:p>
        </p:txBody>
      </p:sp>
      <p:pic>
        <p:nvPicPr>
          <p:cNvPr id="42" name="Image 15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43450" y="3857625"/>
            <a:ext cx="142875" cy="142875"/>
          </a:xfrm>
          <a:prstGeom prst="rect">
            <a:avLst/>
          </a:prstGeom>
        </p:spPr>
      </p:pic>
      <p:sp>
        <p:nvSpPr>
          <p:cNvPr id="43" name="Text 25"/>
          <p:cNvSpPr/>
          <p:nvPr/>
        </p:nvSpPr>
        <p:spPr>
          <a:xfrm>
            <a:off x="4957763" y="3821906"/>
            <a:ext cx="235074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優先修補Critical和High風險等級弱點</a:t>
            </a:r>
            <a:endParaRPr lang="en-US" sz="1046" dirty="0"/>
          </a:p>
        </p:txBody>
      </p:sp>
      <p:pic>
        <p:nvPicPr>
          <p:cNvPr id="44" name="Image 16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43450" y="4179094"/>
            <a:ext cx="142875" cy="142875"/>
          </a:xfrm>
          <a:prstGeom prst="rect">
            <a:avLst/>
          </a:prstGeom>
        </p:spPr>
      </p:pic>
      <p:sp>
        <p:nvSpPr>
          <p:cNvPr id="45" name="Text 26"/>
          <p:cNvSpPr/>
          <p:nvPr/>
        </p:nvSpPr>
        <p:spPr>
          <a:xfrm>
            <a:off x="4957763" y="4170061"/>
            <a:ext cx="2805255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更新ESXi和vCenter </a:t>
            </a:r>
            <a:r>
              <a:rPr lang="en-US" sz="1046" dirty="0" err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Server至最新版本</a:t>
            </a: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(</a:t>
            </a:r>
            <a:r>
              <a:rPr lang="zh-TW" alt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評估中</a:t>
            </a:r>
            <a:r>
              <a:rPr lang="en-US" altLang="zh-TW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)</a:t>
            </a:r>
            <a:endParaRPr lang="en-US" sz="1046" dirty="0"/>
          </a:p>
        </p:txBody>
      </p:sp>
      <p:pic>
        <p:nvPicPr>
          <p:cNvPr id="48" name="Image 18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61310" y="4491529"/>
            <a:ext cx="125016" cy="142875"/>
          </a:xfrm>
          <a:prstGeom prst="rect">
            <a:avLst/>
          </a:prstGeom>
        </p:spPr>
      </p:pic>
      <p:sp>
        <p:nvSpPr>
          <p:cNvPr id="49" name="Text 28"/>
          <p:cNvSpPr/>
          <p:nvPr/>
        </p:nvSpPr>
        <p:spPr>
          <a:xfrm>
            <a:off x="4957763" y="4455811"/>
            <a:ext cx="1857375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建立定期弱點掃描和修補機制</a:t>
            </a:r>
            <a:endParaRPr lang="en-US" sz="104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285750" y="285750"/>
            <a:ext cx="8572500" cy="528638"/>
          </a:xfrm>
          <a:prstGeom prst="rect">
            <a:avLst/>
          </a:prstGeom>
          <a:solidFill>
            <a:srgbClr val="0066CC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1"/>
          <p:cNvSpPr/>
          <p:nvPr/>
        </p:nvSpPr>
        <p:spPr>
          <a:xfrm>
            <a:off x="285750" y="285750"/>
            <a:ext cx="8572500" cy="528638"/>
          </a:xfrm>
          <a:prstGeom prst="rect">
            <a:avLst/>
          </a:prstGeom>
          <a:noFill/>
          <a:ln/>
        </p:spPr>
        <p:txBody>
          <a:bodyPr wrap="none" lIns="170053" tIns="85090" rIns="170053" bIns="8509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資安改善計畫</a:t>
            </a:r>
            <a:endParaRPr lang="en-US" sz="2025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028700"/>
            <a:ext cx="4114800" cy="214312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85750" y="3314700"/>
            <a:ext cx="4114800" cy="307181"/>
          </a:xfrm>
          <a:prstGeom prst="rect">
            <a:avLst/>
          </a:prstGeom>
          <a:noFill/>
          <a:ln/>
        </p:spPr>
        <p:txBody>
          <a:bodyPr wrap="none" lIns="0" tIns="0" rIns="0" bIns="42545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0066CC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改善計畫優先順序</a:t>
            </a:r>
            <a:endParaRPr lang="en-US" sz="1350" dirty="0"/>
          </a:p>
        </p:txBody>
      </p:sp>
      <p:sp>
        <p:nvSpPr>
          <p:cNvPr id="7" name="Shape 3"/>
          <p:cNvSpPr/>
          <p:nvPr/>
        </p:nvSpPr>
        <p:spPr>
          <a:xfrm>
            <a:off x="285750" y="3729038"/>
            <a:ext cx="4114800" cy="364331"/>
          </a:xfrm>
          <a:prstGeom prst="rect">
            <a:avLst/>
          </a:prstGeom>
          <a:solidFill>
            <a:srgbClr val="FF9900">
              <a:alpha val="20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8" name="Shape 4"/>
          <p:cNvSpPr/>
          <p:nvPr/>
        </p:nvSpPr>
        <p:spPr>
          <a:xfrm>
            <a:off x="285750" y="3729038"/>
            <a:ext cx="28575" cy="364331"/>
          </a:xfrm>
          <a:prstGeom prst="rect">
            <a:avLst/>
          </a:prstGeom>
          <a:solidFill>
            <a:srgbClr val="FF9900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9" name="Text 5"/>
          <p:cNvSpPr/>
          <p:nvPr/>
        </p:nvSpPr>
        <p:spPr>
          <a:xfrm>
            <a:off x="371475" y="3823692"/>
            <a:ext cx="642965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高優先級：</a:t>
            </a:r>
            <a:endParaRPr lang="en-US" sz="942" dirty="0"/>
          </a:p>
        </p:txBody>
      </p:sp>
      <p:sp>
        <p:nvSpPr>
          <p:cNvPr id="10" name="Text 6"/>
          <p:cNvSpPr/>
          <p:nvPr/>
        </p:nvSpPr>
        <p:spPr>
          <a:xfrm>
            <a:off x="1071590" y="3823692"/>
            <a:ext cx="2841929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修補Critical級別弱點，更新ESXi和vCenter Server </a:t>
            </a:r>
            <a:endParaRPr lang="en-US" sz="942" dirty="0"/>
          </a:p>
        </p:txBody>
      </p:sp>
      <p:sp>
        <p:nvSpPr>
          <p:cNvPr id="11" name="Shape 7"/>
          <p:cNvSpPr/>
          <p:nvPr/>
        </p:nvSpPr>
        <p:spPr>
          <a:xfrm>
            <a:off x="285750" y="4200525"/>
            <a:ext cx="4114800" cy="364331"/>
          </a:xfrm>
          <a:prstGeom prst="rect">
            <a:avLst/>
          </a:prstGeom>
          <a:solidFill>
            <a:srgbClr val="0066CC">
              <a:alpha val="10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2" name="Shape 8"/>
          <p:cNvSpPr/>
          <p:nvPr/>
        </p:nvSpPr>
        <p:spPr>
          <a:xfrm>
            <a:off x="285750" y="4200525"/>
            <a:ext cx="28575" cy="364331"/>
          </a:xfrm>
          <a:prstGeom prst="rect">
            <a:avLst/>
          </a:prstGeom>
          <a:solidFill>
            <a:srgbClr val="0066CC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3" name="Text 9"/>
          <p:cNvSpPr/>
          <p:nvPr/>
        </p:nvSpPr>
        <p:spPr>
          <a:xfrm>
            <a:off x="371475" y="4295180"/>
            <a:ext cx="642965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中優先級：</a:t>
            </a:r>
            <a:endParaRPr lang="en-US" sz="942" dirty="0"/>
          </a:p>
        </p:txBody>
      </p:sp>
      <p:sp>
        <p:nvSpPr>
          <p:cNvPr id="14" name="Text 10"/>
          <p:cNvSpPr/>
          <p:nvPr/>
        </p:nvSpPr>
        <p:spPr>
          <a:xfrm>
            <a:off x="1071590" y="4295180"/>
            <a:ext cx="2805931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強化網路設備安全配置，變更SNMP預設社群名稱 </a:t>
            </a:r>
            <a:endParaRPr lang="en-US" sz="942" dirty="0"/>
          </a:p>
        </p:txBody>
      </p:sp>
      <p:sp>
        <p:nvSpPr>
          <p:cNvPr id="15" name="Shape 11"/>
          <p:cNvSpPr/>
          <p:nvPr/>
        </p:nvSpPr>
        <p:spPr>
          <a:xfrm>
            <a:off x="285750" y="4672013"/>
            <a:ext cx="4114800" cy="364331"/>
          </a:xfrm>
          <a:prstGeom prst="rect">
            <a:avLst/>
          </a:prstGeom>
          <a:solidFill>
            <a:srgbClr val="009900">
              <a:alpha val="10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6" name="Shape 12"/>
          <p:cNvSpPr/>
          <p:nvPr/>
        </p:nvSpPr>
        <p:spPr>
          <a:xfrm>
            <a:off x="285750" y="4672013"/>
            <a:ext cx="28575" cy="364331"/>
          </a:xfrm>
          <a:prstGeom prst="rect">
            <a:avLst/>
          </a:prstGeom>
          <a:solidFill>
            <a:srgbClr val="009900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7" name="Text 13"/>
          <p:cNvSpPr/>
          <p:nvPr/>
        </p:nvSpPr>
        <p:spPr>
          <a:xfrm>
            <a:off x="371475" y="4766667"/>
            <a:ext cx="642965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低優先級：</a:t>
            </a:r>
            <a:endParaRPr lang="en-US" sz="942" dirty="0"/>
          </a:p>
        </p:txBody>
      </p:sp>
      <p:sp>
        <p:nvSpPr>
          <p:cNvPr id="18" name="Text 14"/>
          <p:cNvSpPr/>
          <p:nvPr/>
        </p:nvSpPr>
        <p:spPr>
          <a:xfrm>
            <a:off x="1071590" y="4766667"/>
            <a:ext cx="2394579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建立定期弱點掃描機制，強化SSL加密配置 </a:t>
            </a:r>
            <a:endParaRPr lang="en-US" sz="942" dirty="0"/>
          </a:p>
        </p:txBody>
      </p:sp>
      <p:sp>
        <p:nvSpPr>
          <p:cNvPr id="19" name="Text 15"/>
          <p:cNvSpPr/>
          <p:nvPr/>
        </p:nvSpPr>
        <p:spPr>
          <a:xfrm>
            <a:off x="4743450" y="1028700"/>
            <a:ext cx="4114800" cy="307181"/>
          </a:xfrm>
          <a:prstGeom prst="rect">
            <a:avLst/>
          </a:prstGeom>
          <a:noFill/>
          <a:ln/>
        </p:spPr>
        <p:txBody>
          <a:bodyPr wrap="none" lIns="0" tIns="0" rIns="0" bIns="42545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0066CC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短期改善行動 (1-3個月)</a:t>
            </a:r>
            <a:endParaRPr lang="en-US" sz="1350" dirty="0"/>
          </a:p>
        </p:txBody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450" y="1478756"/>
            <a:ext cx="142875" cy="142875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4957763" y="1469724"/>
            <a:ext cx="2449388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立即修補36+68個Critical</a:t>
            </a:r>
            <a:r>
              <a:rPr lang="zh-TW" alt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、</a:t>
            </a:r>
            <a:r>
              <a:rPr lang="en-US" altLang="zh-TW" sz="1046" dirty="0" err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High</a:t>
            </a:r>
            <a:r>
              <a:rPr lang="en-US" sz="1046" dirty="0" err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級別弱點</a:t>
            </a:r>
            <a:endParaRPr lang="en-US" sz="1046" dirty="0"/>
          </a:p>
        </p:txBody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450" y="1800225"/>
            <a:ext cx="142875" cy="142875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4957763" y="1791192"/>
            <a:ext cx="1279196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zh-TW" altLang="en-US" sz="1046" dirty="0"/>
              <a:t>預計</a:t>
            </a:r>
            <a:r>
              <a:rPr lang="en-US" altLang="zh-TW" sz="1046" dirty="0"/>
              <a:t>7</a:t>
            </a:r>
            <a:r>
              <a:rPr lang="zh-TW" altLang="en-US" sz="1046" dirty="0"/>
              <a:t>月底前進行復掃</a:t>
            </a:r>
            <a:endParaRPr lang="en-US" sz="1046" dirty="0"/>
          </a:p>
        </p:txBody>
      </p:sp>
      <p:sp>
        <p:nvSpPr>
          <p:cNvPr id="26" name="Text 19"/>
          <p:cNvSpPr/>
          <p:nvPr/>
        </p:nvSpPr>
        <p:spPr>
          <a:xfrm>
            <a:off x="4743450" y="2184019"/>
            <a:ext cx="2257028" cy="250710"/>
          </a:xfrm>
          <a:prstGeom prst="rect">
            <a:avLst/>
          </a:prstGeom>
          <a:noFill/>
          <a:ln/>
        </p:spPr>
        <p:txBody>
          <a:bodyPr wrap="none" lIns="0" tIns="0" rIns="0" bIns="42545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0066CC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中</a:t>
            </a:r>
            <a:r>
              <a:rPr lang="zh-TW" altLang="en-US" sz="1350" b="1" dirty="0">
                <a:solidFill>
                  <a:srgbClr val="0066CC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、長</a:t>
            </a:r>
            <a:r>
              <a:rPr lang="en-US" sz="1350" b="1" dirty="0" err="1">
                <a:solidFill>
                  <a:srgbClr val="0066CC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期改善行動</a:t>
            </a:r>
            <a:r>
              <a:rPr lang="en-US" sz="1350" b="1" dirty="0">
                <a:solidFill>
                  <a:srgbClr val="0066CC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(3-</a:t>
            </a:r>
            <a:r>
              <a:rPr lang="en-US" altLang="zh-TW" sz="1350" b="1" dirty="0">
                <a:solidFill>
                  <a:srgbClr val="0066CC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12</a:t>
            </a:r>
            <a:r>
              <a:rPr lang="en-US" sz="1350" b="1" dirty="0">
                <a:solidFill>
                  <a:srgbClr val="0066CC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個月)</a:t>
            </a:r>
            <a:endParaRPr lang="en-US" sz="1350" dirty="0"/>
          </a:p>
        </p:txBody>
      </p:sp>
      <p:pic>
        <p:nvPicPr>
          <p:cNvPr id="2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3450" y="2605840"/>
            <a:ext cx="160734" cy="142875"/>
          </a:xfrm>
          <a:prstGeom prst="rect">
            <a:avLst/>
          </a:prstGeom>
        </p:spPr>
      </p:pic>
      <p:sp>
        <p:nvSpPr>
          <p:cNvPr id="28" name="Text 20"/>
          <p:cNvSpPr/>
          <p:nvPr/>
        </p:nvSpPr>
        <p:spPr>
          <a:xfrm>
            <a:off x="4975622" y="2570121"/>
            <a:ext cx="1423336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完成SOC監控服務建置</a:t>
            </a:r>
            <a:endParaRPr lang="en-US" sz="1046" dirty="0"/>
          </a:p>
        </p:txBody>
      </p:sp>
      <p:pic>
        <p:nvPicPr>
          <p:cNvPr id="29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3450" y="2927309"/>
            <a:ext cx="142875" cy="142875"/>
          </a:xfrm>
          <a:prstGeom prst="rect">
            <a:avLst/>
          </a:prstGeom>
        </p:spPr>
      </p:pic>
      <p:sp>
        <p:nvSpPr>
          <p:cNvPr id="30" name="Text 21"/>
          <p:cNvSpPr/>
          <p:nvPr/>
        </p:nvSpPr>
        <p:spPr>
          <a:xfrm>
            <a:off x="4957763" y="2891590"/>
            <a:ext cx="171450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執行虛擬系統主機汰舊換新</a:t>
            </a:r>
            <a:endParaRPr lang="en-US" sz="1046" dirty="0"/>
          </a:p>
        </p:txBody>
      </p:sp>
      <p:pic>
        <p:nvPicPr>
          <p:cNvPr id="31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3450" y="3248777"/>
            <a:ext cx="142875" cy="142875"/>
          </a:xfrm>
          <a:prstGeom prst="rect">
            <a:avLst/>
          </a:prstGeom>
        </p:spPr>
      </p:pic>
      <p:sp>
        <p:nvSpPr>
          <p:cNvPr id="32" name="Text 22"/>
          <p:cNvSpPr/>
          <p:nvPr/>
        </p:nvSpPr>
        <p:spPr>
          <a:xfrm>
            <a:off x="4957763" y="3213059"/>
            <a:ext cx="142875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建立定期弱點掃描機制</a:t>
            </a:r>
            <a:endParaRPr lang="en-US" sz="1046" dirty="0"/>
          </a:p>
        </p:txBody>
      </p:sp>
      <p:pic>
        <p:nvPicPr>
          <p:cNvPr id="34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3450" y="3598482"/>
            <a:ext cx="107156" cy="142875"/>
          </a:xfrm>
          <a:prstGeom prst="rect">
            <a:avLst/>
          </a:prstGeom>
        </p:spPr>
      </p:pic>
      <p:sp>
        <p:nvSpPr>
          <p:cNvPr id="35" name="Text 24"/>
          <p:cNvSpPr/>
          <p:nvPr/>
        </p:nvSpPr>
        <p:spPr>
          <a:xfrm>
            <a:off x="4922044" y="3562764"/>
            <a:ext cx="142875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建立資安事件回應流程</a:t>
            </a:r>
            <a:endParaRPr lang="en-US" sz="1046" dirty="0"/>
          </a:p>
        </p:txBody>
      </p:sp>
      <p:pic>
        <p:nvPicPr>
          <p:cNvPr id="36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3450" y="3919951"/>
            <a:ext cx="178594" cy="142875"/>
          </a:xfrm>
          <a:prstGeom prst="rect">
            <a:avLst/>
          </a:prstGeom>
        </p:spPr>
      </p:pic>
      <p:sp>
        <p:nvSpPr>
          <p:cNvPr id="37" name="Text 25"/>
          <p:cNvSpPr/>
          <p:nvPr/>
        </p:nvSpPr>
        <p:spPr>
          <a:xfrm>
            <a:off x="4993481" y="3884232"/>
            <a:ext cx="142875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定期進行社交工程演練</a:t>
            </a:r>
            <a:endParaRPr lang="en-US" sz="1046" dirty="0"/>
          </a:p>
        </p:txBody>
      </p:sp>
      <p:pic>
        <p:nvPicPr>
          <p:cNvPr id="38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43450" y="4241420"/>
            <a:ext cx="142875" cy="142875"/>
          </a:xfrm>
          <a:prstGeom prst="rect">
            <a:avLst/>
          </a:prstGeom>
        </p:spPr>
      </p:pic>
      <p:sp>
        <p:nvSpPr>
          <p:cNvPr id="39" name="Text 26"/>
          <p:cNvSpPr/>
          <p:nvPr/>
        </p:nvSpPr>
        <p:spPr>
          <a:xfrm>
            <a:off x="4957763" y="4205701"/>
            <a:ext cx="1571625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持續監控和評估資安風險</a:t>
            </a:r>
            <a:endParaRPr lang="en-US" sz="104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386513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85750" y="285750"/>
            <a:ext cx="8572500" cy="528638"/>
          </a:xfrm>
          <a:prstGeom prst="rect">
            <a:avLst/>
          </a:prstGeom>
          <a:solidFill>
            <a:srgbClr val="0066CC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1"/>
          <p:cNvSpPr/>
          <p:nvPr/>
        </p:nvSpPr>
        <p:spPr>
          <a:xfrm>
            <a:off x="285750" y="285750"/>
            <a:ext cx="8572500" cy="528638"/>
          </a:xfrm>
          <a:prstGeom prst="rect">
            <a:avLst/>
          </a:prstGeom>
          <a:noFill/>
          <a:ln/>
        </p:spPr>
        <p:txBody>
          <a:bodyPr wrap="none" lIns="170053" tIns="85090" rIns="170053" bIns="8509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SOC監控服務建置規劃</a:t>
            </a:r>
            <a:endParaRPr lang="en-US" sz="2025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94" y="1028700"/>
            <a:ext cx="3506912" cy="2143125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285750" y="3314700"/>
            <a:ext cx="4114800" cy="907256"/>
          </a:xfrm>
          <a:prstGeom prst="rect">
            <a:avLst/>
          </a:prstGeom>
          <a:solidFill>
            <a:srgbClr val="F0F7F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7" name="Shape 3"/>
          <p:cNvSpPr/>
          <p:nvPr/>
        </p:nvSpPr>
        <p:spPr>
          <a:xfrm>
            <a:off x="285750" y="3314700"/>
            <a:ext cx="28575" cy="907256"/>
          </a:xfrm>
          <a:prstGeom prst="rect">
            <a:avLst/>
          </a:prstGeom>
          <a:solidFill>
            <a:srgbClr val="0066CC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8" name="Text 4"/>
          <p:cNvSpPr/>
          <p:nvPr/>
        </p:nvSpPr>
        <p:spPr>
          <a:xfrm>
            <a:off x="392906" y="3421856"/>
            <a:ext cx="3900488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238" b="1" dirty="0">
                <a:solidFill>
                  <a:srgbClr val="0066CC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執行狀態：預計執行</a:t>
            </a:r>
            <a:endParaRPr lang="en-US" sz="1238" dirty="0"/>
          </a:p>
        </p:txBody>
      </p:sp>
      <p:sp>
        <p:nvSpPr>
          <p:cNvPr id="9" name="Text 5"/>
          <p:cNvSpPr/>
          <p:nvPr/>
        </p:nvSpPr>
        <p:spPr>
          <a:xfrm>
            <a:off x="392906" y="3729038"/>
            <a:ext cx="3900488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建置資通安全威脅偵測管理(SOC)監控服務，提供全面性資安監控與防護 </a:t>
            </a:r>
            <a:endParaRPr lang="en-US" sz="942" dirty="0"/>
          </a:p>
        </p:txBody>
      </p:sp>
      <p:sp>
        <p:nvSpPr>
          <p:cNvPr id="10" name="Text 6"/>
          <p:cNvSpPr/>
          <p:nvPr/>
        </p:nvSpPr>
        <p:spPr>
          <a:xfrm>
            <a:off x="285750" y="4364831"/>
            <a:ext cx="4114800" cy="307181"/>
          </a:xfrm>
          <a:prstGeom prst="rect">
            <a:avLst/>
          </a:prstGeom>
          <a:noFill/>
          <a:ln/>
        </p:spPr>
        <p:txBody>
          <a:bodyPr wrap="none" lIns="0" tIns="0" rIns="0" bIns="42545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0066CC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SOC服務效益</a:t>
            </a:r>
            <a:endParaRPr lang="en-US" sz="13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" y="4814888"/>
            <a:ext cx="142875" cy="142875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500063" y="4779169"/>
            <a:ext cx="257175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提供事前威脅的預警情報，降低資安風險</a:t>
            </a:r>
            <a:endParaRPr lang="en-US" sz="1046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0" y="5136356"/>
            <a:ext cx="125016" cy="142875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482203" y="5100638"/>
            <a:ext cx="228600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事中威脅的即時告警，縮短反應時間</a:t>
            </a:r>
            <a:endParaRPr lang="en-US" sz="1046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50" y="5457825"/>
            <a:ext cx="142875" cy="142875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500063" y="5422106"/>
            <a:ext cx="228600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事後威脅的分析建議，強化防禦能力</a:t>
            </a:r>
            <a:endParaRPr lang="en-US" sz="1046" dirty="0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50" y="5779294"/>
            <a:ext cx="142875" cy="142875"/>
          </a:xfrm>
          <a:prstGeom prst="rect">
            <a:avLst/>
          </a:prstGeom>
        </p:spPr>
      </p:pic>
      <p:sp>
        <p:nvSpPr>
          <p:cNvPr id="18" name="Text 10"/>
          <p:cNvSpPr/>
          <p:nvPr/>
        </p:nvSpPr>
        <p:spPr>
          <a:xfrm>
            <a:off x="500063" y="5743575"/>
            <a:ext cx="2714625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有效管理各種資安警訊，專注處理重要風險</a:t>
            </a:r>
            <a:endParaRPr lang="en-US" sz="1046" dirty="0"/>
          </a:p>
        </p:txBody>
      </p:sp>
      <p:sp>
        <p:nvSpPr>
          <p:cNvPr id="19" name="Text 11"/>
          <p:cNvSpPr/>
          <p:nvPr/>
        </p:nvSpPr>
        <p:spPr>
          <a:xfrm>
            <a:off x="4743450" y="1028700"/>
            <a:ext cx="4114800" cy="307181"/>
          </a:xfrm>
          <a:prstGeom prst="rect">
            <a:avLst/>
          </a:prstGeom>
          <a:noFill/>
          <a:ln/>
        </p:spPr>
        <p:txBody>
          <a:bodyPr wrap="none" lIns="0" tIns="0" rIns="0" bIns="42545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0066CC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SOC監控範圍</a:t>
            </a:r>
            <a:endParaRPr lang="en-US" sz="1350" dirty="0"/>
          </a:p>
        </p:txBody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3450" y="1478756"/>
            <a:ext cx="178594" cy="142875"/>
          </a:xfrm>
          <a:prstGeom prst="rect">
            <a:avLst/>
          </a:prstGeom>
        </p:spPr>
      </p:pic>
      <p:sp>
        <p:nvSpPr>
          <p:cNvPr id="21" name="Text 12"/>
          <p:cNvSpPr/>
          <p:nvPr/>
        </p:nvSpPr>
        <p:spPr>
          <a:xfrm>
            <a:off x="4993481" y="1443038"/>
            <a:ext cx="1857375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網路流量監控與異常行為偵測</a:t>
            </a:r>
            <a:endParaRPr lang="en-US" sz="1046" dirty="0"/>
          </a:p>
        </p:txBody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3450" y="1800225"/>
            <a:ext cx="142875" cy="142875"/>
          </a:xfrm>
          <a:prstGeom prst="rect">
            <a:avLst/>
          </a:prstGeom>
        </p:spPr>
      </p:pic>
      <p:sp>
        <p:nvSpPr>
          <p:cNvPr id="23" name="Text 13"/>
          <p:cNvSpPr/>
          <p:nvPr/>
        </p:nvSpPr>
        <p:spPr>
          <a:xfrm>
            <a:off x="4957763" y="1764506"/>
            <a:ext cx="171450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伺服器與端點設備安全監控</a:t>
            </a:r>
            <a:endParaRPr lang="en-US" sz="1046" dirty="0"/>
          </a:p>
        </p:txBody>
      </p:sp>
      <p:pic>
        <p:nvPicPr>
          <p:cNvPr id="24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43450" y="2121694"/>
            <a:ext cx="125016" cy="142875"/>
          </a:xfrm>
          <a:prstGeom prst="rect">
            <a:avLst/>
          </a:prstGeom>
        </p:spPr>
      </p:pic>
      <p:sp>
        <p:nvSpPr>
          <p:cNvPr id="25" name="Text 14"/>
          <p:cNvSpPr/>
          <p:nvPr/>
        </p:nvSpPr>
        <p:spPr>
          <a:xfrm>
            <a:off x="4939903" y="2085975"/>
            <a:ext cx="171450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資料庫與應用程式安全監控</a:t>
            </a:r>
            <a:endParaRPr lang="en-US" sz="1046" dirty="0"/>
          </a:p>
        </p:txBody>
      </p:sp>
      <p:pic>
        <p:nvPicPr>
          <p:cNvPr id="26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3450" y="2443163"/>
            <a:ext cx="178594" cy="142875"/>
          </a:xfrm>
          <a:prstGeom prst="rect">
            <a:avLst/>
          </a:prstGeom>
        </p:spPr>
      </p:pic>
      <p:sp>
        <p:nvSpPr>
          <p:cNvPr id="27" name="Text 15"/>
          <p:cNvSpPr/>
          <p:nvPr/>
        </p:nvSpPr>
        <p:spPr>
          <a:xfrm>
            <a:off x="4993481" y="2407444"/>
            <a:ext cx="171450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使用者行為分析與異常偵測</a:t>
            </a:r>
            <a:endParaRPr lang="en-US" sz="1046" dirty="0"/>
          </a:p>
        </p:txBody>
      </p:sp>
      <p:sp>
        <p:nvSpPr>
          <p:cNvPr id="28" name="Text 16"/>
          <p:cNvSpPr/>
          <p:nvPr/>
        </p:nvSpPr>
        <p:spPr>
          <a:xfrm>
            <a:off x="4743450" y="2764631"/>
            <a:ext cx="4114800" cy="307181"/>
          </a:xfrm>
          <a:prstGeom prst="rect">
            <a:avLst/>
          </a:prstGeom>
          <a:noFill/>
          <a:ln/>
        </p:spPr>
        <p:txBody>
          <a:bodyPr wrap="none" lIns="0" tIns="0" rIns="0" bIns="42545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0066CC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建置時程規劃</a:t>
            </a:r>
            <a:endParaRPr lang="en-US" sz="1350" dirty="0"/>
          </a:p>
        </p:txBody>
      </p:sp>
      <p:sp>
        <p:nvSpPr>
          <p:cNvPr id="29" name="Shape 17"/>
          <p:cNvSpPr/>
          <p:nvPr/>
        </p:nvSpPr>
        <p:spPr>
          <a:xfrm>
            <a:off x="4743450" y="3214688"/>
            <a:ext cx="214313" cy="214313"/>
          </a:xfrm>
          <a:prstGeom prst="ellipse">
            <a:avLst/>
          </a:prstGeom>
          <a:solidFill>
            <a:srgbClr val="0066CC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0" name="Text 18"/>
          <p:cNvSpPr/>
          <p:nvPr/>
        </p:nvSpPr>
        <p:spPr>
          <a:xfrm>
            <a:off x="4743450" y="3214688"/>
            <a:ext cx="214313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837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1</a:t>
            </a:r>
            <a:endParaRPr lang="en-US" sz="837" dirty="0"/>
          </a:p>
        </p:txBody>
      </p:sp>
      <p:sp>
        <p:nvSpPr>
          <p:cNvPr id="31" name="Text 19"/>
          <p:cNvSpPr/>
          <p:nvPr/>
        </p:nvSpPr>
        <p:spPr>
          <a:xfrm>
            <a:off x="5064919" y="3236468"/>
            <a:ext cx="1267976" cy="170752"/>
          </a:xfrm>
          <a:prstGeom prst="rect">
            <a:avLst/>
          </a:prstGeom>
          <a:noFill/>
          <a:ln/>
        </p:spPr>
        <p:txBody>
          <a:bodyPr wrap="none" lIns="0" tIns="25527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 err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需求分析與規劃</a:t>
            </a:r>
            <a:r>
              <a:rPr lang="en-US" sz="94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(</a:t>
            </a:r>
            <a:r>
              <a:rPr lang="en-US" altLang="zh-TW" sz="94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3</a:t>
            </a:r>
            <a:r>
              <a:rPr lang="en-US" sz="94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個月)</a:t>
            </a:r>
            <a:endParaRPr lang="en-US" sz="942" dirty="0"/>
          </a:p>
        </p:txBody>
      </p:sp>
      <p:sp>
        <p:nvSpPr>
          <p:cNvPr id="32" name="Shape 20"/>
          <p:cNvSpPr/>
          <p:nvPr/>
        </p:nvSpPr>
        <p:spPr>
          <a:xfrm>
            <a:off x="4743450" y="3536156"/>
            <a:ext cx="214313" cy="214313"/>
          </a:xfrm>
          <a:prstGeom prst="ellipse">
            <a:avLst/>
          </a:prstGeom>
          <a:solidFill>
            <a:srgbClr val="0066CC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3" name="Text 21"/>
          <p:cNvSpPr/>
          <p:nvPr/>
        </p:nvSpPr>
        <p:spPr>
          <a:xfrm>
            <a:off x="4743450" y="3536156"/>
            <a:ext cx="214313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837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2</a:t>
            </a:r>
            <a:endParaRPr lang="en-US" sz="837" dirty="0"/>
          </a:p>
        </p:txBody>
      </p:sp>
      <p:sp>
        <p:nvSpPr>
          <p:cNvPr id="34" name="Text 22"/>
          <p:cNvSpPr/>
          <p:nvPr/>
        </p:nvSpPr>
        <p:spPr>
          <a:xfrm>
            <a:off x="5064919" y="3557936"/>
            <a:ext cx="1147750" cy="170752"/>
          </a:xfrm>
          <a:prstGeom prst="rect">
            <a:avLst/>
          </a:prstGeom>
          <a:noFill/>
          <a:ln/>
        </p:spPr>
        <p:txBody>
          <a:bodyPr wrap="none" lIns="0" tIns="25527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 err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基礎設施建置</a:t>
            </a:r>
            <a:r>
              <a:rPr lang="en-US" sz="94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(</a:t>
            </a:r>
            <a:r>
              <a:rPr lang="en-US" altLang="zh-TW" sz="94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3</a:t>
            </a:r>
            <a:r>
              <a:rPr lang="en-US" sz="94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個月)</a:t>
            </a:r>
            <a:endParaRPr lang="en-US" sz="942" dirty="0"/>
          </a:p>
        </p:txBody>
      </p:sp>
      <p:sp>
        <p:nvSpPr>
          <p:cNvPr id="35" name="Shape 23"/>
          <p:cNvSpPr/>
          <p:nvPr/>
        </p:nvSpPr>
        <p:spPr>
          <a:xfrm>
            <a:off x="4743450" y="3857625"/>
            <a:ext cx="214313" cy="214313"/>
          </a:xfrm>
          <a:prstGeom prst="ellipse">
            <a:avLst/>
          </a:prstGeom>
          <a:solidFill>
            <a:srgbClr val="0066CC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6" name="Text 24"/>
          <p:cNvSpPr/>
          <p:nvPr/>
        </p:nvSpPr>
        <p:spPr>
          <a:xfrm>
            <a:off x="4743450" y="3857625"/>
            <a:ext cx="214313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837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3</a:t>
            </a:r>
            <a:endParaRPr lang="en-US" sz="837" dirty="0"/>
          </a:p>
        </p:txBody>
      </p:sp>
      <p:sp>
        <p:nvSpPr>
          <p:cNvPr id="37" name="Text 25"/>
          <p:cNvSpPr/>
          <p:nvPr/>
        </p:nvSpPr>
        <p:spPr>
          <a:xfrm>
            <a:off x="5064919" y="3857625"/>
            <a:ext cx="1341434" cy="214313"/>
          </a:xfrm>
          <a:prstGeom prst="rect">
            <a:avLst/>
          </a:prstGeom>
          <a:noFill/>
          <a:ln/>
        </p:spPr>
        <p:txBody>
          <a:bodyPr wrap="none" lIns="0" tIns="25527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系統整合與調校 (1個月)</a:t>
            </a:r>
            <a:endParaRPr lang="en-US" sz="942" dirty="0"/>
          </a:p>
        </p:txBody>
      </p:sp>
      <p:sp>
        <p:nvSpPr>
          <p:cNvPr id="38" name="Shape 26"/>
          <p:cNvSpPr/>
          <p:nvPr/>
        </p:nvSpPr>
        <p:spPr>
          <a:xfrm>
            <a:off x="4743450" y="4179094"/>
            <a:ext cx="214313" cy="214313"/>
          </a:xfrm>
          <a:prstGeom prst="ellipse">
            <a:avLst/>
          </a:prstGeom>
          <a:solidFill>
            <a:srgbClr val="0066CC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9" name="Text 27"/>
          <p:cNvSpPr/>
          <p:nvPr/>
        </p:nvSpPr>
        <p:spPr>
          <a:xfrm>
            <a:off x="4743450" y="4179094"/>
            <a:ext cx="214313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837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4</a:t>
            </a:r>
            <a:endParaRPr lang="en-US" sz="837" dirty="0"/>
          </a:p>
        </p:txBody>
      </p:sp>
      <p:sp>
        <p:nvSpPr>
          <p:cNvPr id="40" name="Text 28"/>
          <p:cNvSpPr/>
          <p:nvPr/>
        </p:nvSpPr>
        <p:spPr>
          <a:xfrm>
            <a:off x="5064919" y="4179094"/>
            <a:ext cx="1212847" cy="214313"/>
          </a:xfrm>
          <a:prstGeom prst="rect">
            <a:avLst/>
          </a:prstGeom>
          <a:noFill/>
          <a:ln/>
        </p:spPr>
        <p:txBody>
          <a:bodyPr wrap="none" lIns="0" tIns="25527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試運行與優化 (1個月)</a:t>
            </a:r>
            <a:endParaRPr lang="en-US" sz="942" dirty="0"/>
          </a:p>
        </p:txBody>
      </p:sp>
      <p:sp>
        <p:nvSpPr>
          <p:cNvPr id="41" name="Shape 29"/>
          <p:cNvSpPr/>
          <p:nvPr/>
        </p:nvSpPr>
        <p:spPr>
          <a:xfrm>
            <a:off x="4743450" y="4500563"/>
            <a:ext cx="214313" cy="214313"/>
          </a:xfrm>
          <a:prstGeom prst="ellipse">
            <a:avLst/>
          </a:prstGeom>
          <a:solidFill>
            <a:srgbClr val="0066CC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2" name="Text 30"/>
          <p:cNvSpPr/>
          <p:nvPr/>
        </p:nvSpPr>
        <p:spPr>
          <a:xfrm>
            <a:off x="4743450" y="4500563"/>
            <a:ext cx="214313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837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5</a:t>
            </a:r>
            <a:endParaRPr lang="en-US" sz="837" dirty="0"/>
          </a:p>
        </p:txBody>
      </p:sp>
      <p:sp>
        <p:nvSpPr>
          <p:cNvPr id="43" name="Text 31"/>
          <p:cNvSpPr/>
          <p:nvPr/>
        </p:nvSpPr>
        <p:spPr>
          <a:xfrm>
            <a:off x="5064919" y="4500563"/>
            <a:ext cx="1157315" cy="214313"/>
          </a:xfrm>
          <a:prstGeom prst="rect">
            <a:avLst/>
          </a:prstGeom>
          <a:noFill/>
          <a:ln/>
        </p:spPr>
        <p:txBody>
          <a:bodyPr wrap="none" lIns="0" tIns="25527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正式上線與持續維運</a:t>
            </a:r>
            <a:endParaRPr lang="en-US" sz="942" dirty="0"/>
          </a:p>
        </p:txBody>
      </p:sp>
      <p:sp>
        <p:nvSpPr>
          <p:cNvPr id="44" name="Shape 32"/>
          <p:cNvSpPr/>
          <p:nvPr/>
        </p:nvSpPr>
        <p:spPr>
          <a:xfrm>
            <a:off x="4743450" y="4857750"/>
            <a:ext cx="4114800" cy="714375"/>
          </a:xfrm>
          <a:prstGeom prst="rect">
            <a:avLst/>
          </a:prstGeom>
          <a:solidFill>
            <a:srgbClr val="F0F7F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5" name="Shape 33"/>
          <p:cNvSpPr/>
          <p:nvPr/>
        </p:nvSpPr>
        <p:spPr>
          <a:xfrm>
            <a:off x="4743450" y="4857750"/>
            <a:ext cx="28575" cy="714375"/>
          </a:xfrm>
          <a:prstGeom prst="rect">
            <a:avLst/>
          </a:prstGeom>
          <a:solidFill>
            <a:srgbClr val="0066CC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6" name="Text 34"/>
          <p:cNvSpPr/>
          <p:nvPr/>
        </p:nvSpPr>
        <p:spPr>
          <a:xfrm>
            <a:off x="4850606" y="4964906"/>
            <a:ext cx="3900488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238" b="1" dirty="0">
                <a:solidFill>
                  <a:srgbClr val="0066CC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預估完成時間</a:t>
            </a:r>
            <a:endParaRPr lang="en-US" sz="1238" dirty="0"/>
          </a:p>
        </p:txBody>
      </p:sp>
      <p:sp>
        <p:nvSpPr>
          <p:cNvPr id="47" name="Text 35"/>
          <p:cNvSpPr/>
          <p:nvPr/>
        </p:nvSpPr>
        <p:spPr>
          <a:xfrm>
            <a:off x="4850606" y="5296040"/>
            <a:ext cx="2080698" cy="1449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2025年第四季</a:t>
            </a:r>
            <a:r>
              <a:rPr lang="en-US" altLang="zh-TW" sz="94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~2026</a:t>
            </a:r>
            <a:r>
              <a:rPr lang="zh-TW" altLang="en-US" sz="94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年第二季</a:t>
            </a:r>
            <a:r>
              <a:rPr lang="en-US" sz="942" dirty="0" err="1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完成建置</a:t>
            </a:r>
            <a:endParaRPr lang="en-US" sz="94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48924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572500" cy="45005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363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結論與展望</a:t>
            </a:r>
            <a:endParaRPr lang="en-US" sz="2363" dirty="0"/>
          </a:p>
        </p:txBody>
      </p:sp>
      <p:sp>
        <p:nvSpPr>
          <p:cNvPr id="4" name="Shape 1"/>
          <p:cNvSpPr/>
          <p:nvPr/>
        </p:nvSpPr>
        <p:spPr>
          <a:xfrm>
            <a:off x="1143000" y="1021556"/>
            <a:ext cx="6858000" cy="1374446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5" name="Text 2"/>
          <p:cNvSpPr/>
          <p:nvPr/>
        </p:nvSpPr>
        <p:spPr>
          <a:xfrm>
            <a:off x="1357313" y="1235869"/>
            <a:ext cx="6429375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1575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資安改善的重要性</a:t>
            </a:r>
            <a:endParaRPr lang="en-US" sz="1575" dirty="0"/>
          </a:p>
        </p:txBody>
      </p:sp>
      <p:sp>
        <p:nvSpPr>
          <p:cNvPr id="6" name="Text 3"/>
          <p:cNvSpPr/>
          <p:nvPr/>
        </p:nvSpPr>
        <p:spPr>
          <a:xfrm>
            <a:off x="1357313" y="1678781"/>
            <a:ext cx="6429375" cy="50290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1238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透過全面的資安改善計畫，我們能夠有效降低資安風險，保護企業重要資產，確保業務持續運行。 資安不僅是IT部門的責任，而是全公司共同的使命，需要持續投入資源和關注。 </a:t>
            </a:r>
            <a:endParaRPr lang="en-US" sz="1238" dirty="0"/>
          </a:p>
        </p:txBody>
      </p:sp>
      <p:sp>
        <p:nvSpPr>
          <p:cNvPr id="7" name="Shape 4"/>
          <p:cNvSpPr/>
          <p:nvPr/>
        </p:nvSpPr>
        <p:spPr>
          <a:xfrm>
            <a:off x="285750" y="2824628"/>
            <a:ext cx="2571750" cy="1707356"/>
          </a:xfrm>
          <a:prstGeom prst="rect">
            <a:avLst/>
          </a:prstGeom>
          <a:solidFill>
            <a:srgbClr val="FF9900">
              <a:alpha val="20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50" y="3042512"/>
            <a:ext cx="285750" cy="28575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257272" y="3503284"/>
            <a:ext cx="628678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1238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全面防護</a:t>
            </a:r>
            <a:endParaRPr lang="en-US" sz="1238" dirty="0"/>
          </a:p>
        </p:txBody>
      </p:sp>
      <p:sp>
        <p:nvSpPr>
          <p:cNvPr id="10" name="Text 6"/>
          <p:cNvSpPr/>
          <p:nvPr/>
        </p:nvSpPr>
        <p:spPr>
          <a:xfrm>
            <a:off x="428625" y="3810465"/>
            <a:ext cx="2286000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942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從技術、流程到人員，建立多層次的資安防護體系，全面提升企業資安韌性。 </a:t>
            </a:r>
            <a:endParaRPr lang="en-US" sz="942" dirty="0"/>
          </a:p>
        </p:txBody>
      </p:sp>
      <p:sp>
        <p:nvSpPr>
          <p:cNvPr id="11" name="Shape 7"/>
          <p:cNvSpPr/>
          <p:nvPr/>
        </p:nvSpPr>
        <p:spPr>
          <a:xfrm>
            <a:off x="3286125" y="2824628"/>
            <a:ext cx="2571750" cy="1707356"/>
          </a:xfrm>
          <a:prstGeom prst="rect">
            <a:avLst/>
          </a:prstGeom>
          <a:solidFill>
            <a:srgbClr val="FF9900">
              <a:alpha val="20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5" y="3042512"/>
            <a:ext cx="285750" cy="28575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4257647" y="3503284"/>
            <a:ext cx="628678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1238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持續改進</a:t>
            </a:r>
            <a:endParaRPr lang="en-US" sz="1238" dirty="0"/>
          </a:p>
        </p:txBody>
      </p:sp>
      <p:sp>
        <p:nvSpPr>
          <p:cNvPr id="14" name="Text 9"/>
          <p:cNvSpPr/>
          <p:nvPr/>
        </p:nvSpPr>
        <p:spPr>
          <a:xfrm>
            <a:off x="3429000" y="3810465"/>
            <a:ext cx="2286000" cy="5786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942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資安是持續進行的過程，需要定期評估、監控和更新，以應對不斷演變的威脅。 </a:t>
            </a:r>
            <a:endParaRPr lang="en-US" sz="942" dirty="0"/>
          </a:p>
        </p:txBody>
      </p:sp>
      <p:sp>
        <p:nvSpPr>
          <p:cNvPr id="15" name="Shape 10"/>
          <p:cNvSpPr/>
          <p:nvPr/>
        </p:nvSpPr>
        <p:spPr>
          <a:xfrm>
            <a:off x="6286500" y="2824628"/>
            <a:ext cx="2571750" cy="1707356"/>
          </a:xfrm>
          <a:prstGeom prst="rect">
            <a:avLst/>
          </a:prstGeom>
          <a:solidFill>
            <a:srgbClr val="FF9900">
              <a:alpha val="20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3781" y="3042512"/>
            <a:ext cx="357188" cy="285750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7258022" y="3503284"/>
            <a:ext cx="628678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1238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全員參與</a:t>
            </a:r>
            <a:endParaRPr lang="en-US" sz="1238" dirty="0"/>
          </a:p>
        </p:txBody>
      </p:sp>
      <p:sp>
        <p:nvSpPr>
          <p:cNvPr id="18" name="Text 12"/>
          <p:cNvSpPr/>
          <p:nvPr/>
        </p:nvSpPr>
        <p:spPr>
          <a:xfrm>
            <a:off x="6429375" y="3810465"/>
            <a:ext cx="2286000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942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提升全體員工的資安意識和技能，建立資安文化，是成功資安策略的關鍵。 </a:t>
            </a:r>
            <a:endParaRPr lang="en-US" sz="942" dirty="0"/>
          </a:p>
        </p:txBody>
      </p:sp>
      <p:sp>
        <p:nvSpPr>
          <p:cNvPr id="19" name="Text 13"/>
          <p:cNvSpPr/>
          <p:nvPr/>
        </p:nvSpPr>
        <p:spPr>
          <a:xfrm>
            <a:off x="3671860" y="4817734"/>
            <a:ext cx="1800253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025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謝謝您的關注！ </a:t>
            </a:r>
            <a:endParaRPr lang="en-US" sz="20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433</Words>
  <Application>Microsoft Office PowerPoint</Application>
  <PresentationFormat>如螢幕大小 (16:9)</PresentationFormat>
  <Paragraphs>123</Paragraphs>
  <Slides>7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0" baseType="lpstr">
      <vt:lpstr>Arial</vt:lpstr>
      <vt:lpstr>Noto Sans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大人 康志強</cp:lastModifiedBy>
  <cp:revision>17</cp:revision>
  <dcterms:created xsi:type="dcterms:W3CDTF">2025-07-08T08:59:45Z</dcterms:created>
  <dcterms:modified xsi:type="dcterms:W3CDTF">2025-07-09T02:06:16Z</dcterms:modified>
</cp:coreProperties>
</file>